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76" r:id="rId2"/>
    <p:sldId id="296" r:id="rId3"/>
    <p:sldId id="492" r:id="rId4"/>
    <p:sldId id="298" r:id="rId5"/>
    <p:sldId id="302" r:id="rId6"/>
    <p:sldId id="303" r:id="rId7"/>
    <p:sldId id="496" r:id="rId8"/>
    <p:sldId id="497" r:id="rId9"/>
    <p:sldId id="304" r:id="rId10"/>
    <p:sldId id="498" r:id="rId11"/>
    <p:sldId id="499" r:id="rId12"/>
    <p:sldId id="500" r:id="rId13"/>
    <p:sldId id="299" r:id="rId14"/>
    <p:sldId id="300" r:id="rId15"/>
    <p:sldId id="305" r:id="rId16"/>
    <p:sldId id="301" r:id="rId17"/>
    <p:sldId id="489" r:id="rId18"/>
    <p:sldId id="297" r:id="rId19"/>
    <p:sldId id="490" r:id="rId20"/>
    <p:sldId id="49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E260A7-26DB-4A5B-AECF-9415B0FA8A3E}">
          <p14:sldIdLst>
            <p14:sldId id="276"/>
            <p14:sldId id="296"/>
            <p14:sldId id="492"/>
            <p14:sldId id="298"/>
            <p14:sldId id="302"/>
            <p14:sldId id="303"/>
            <p14:sldId id="496"/>
            <p14:sldId id="497"/>
            <p14:sldId id="304"/>
            <p14:sldId id="498"/>
            <p14:sldId id="499"/>
            <p14:sldId id="500"/>
            <p14:sldId id="299"/>
            <p14:sldId id="300"/>
            <p14:sldId id="305"/>
            <p14:sldId id="301"/>
            <p14:sldId id="489"/>
            <p14:sldId id="297"/>
            <p14:sldId id="490"/>
            <p14:sldId id="4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800"/>
    <a:srgbClr val="FF6859"/>
    <a:srgbClr val="1F901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5" autoAdjust="0"/>
    <p:restoredTop sz="94780" autoAdjust="0"/>
  </p:normalViewPr>
  <p:slideViewPr>
    <p:cSldViewPr snapToGrid="0">
      <p:cViewPr varScale="1">
        <p:scale>
          <a:sx n="83" d="100"/>
          <a:sy n="83" d="100"/>
        </p:scale>
        <p:origin x="79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5F8AF-3606-4C55-990F-D5EEB2A40B2B}" type="datetimeFigureOut">
              <a:rPr lang="en-CA" smtClean="0"/>
              <a:t>2018-08-14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39A4-D27E-433B-A15C-9556CE747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3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55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898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97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14D5-3FEB-4CF9-B855-681A153FD712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83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9E0-ED65-4D90-8B9C-7F8DB90048B6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350A-CBED-45C6-BF98-1226E19B2766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19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CFDC-0945-45E6-B447-D1F6223F7A00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9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8DDB-DCFF-4108-AC49-A694E6C748E5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50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3AF-BDC6-4FA9-B290-D84A5B2EF66B}" type="datetime1">
              <a:rPr lang="en-CA" smtClean="0"/>
              <a:t>2018-08-14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40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62CC-B66F-4A3D-9F6C-1ED28DBC090C}" type="datetime1">
              <a:rPr lang="en-CA" smtClean="0"/>
              <a:t>2018-08-14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7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F661-1074-4278-A614-FA0030FB2293}" type="datetime1">
              <a:rPr lang="en-CA" smtClean="0"/>
              <a:t>2018-08-14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482-3D99-4521-AC77-F90DD92BC7CD}" type="datetime1">
              <a:rPr lang="en-CA" smtClean="0"/>
              <a:t>2018-08-14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38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6F59-2B98-4770-83E2-731D778D69C8}" type="datetime1">
              <a:rPr lang="en-CA" smtClean="0"/>
              <a:t>2018-08-14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1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3488-C954-4B03-BADA-AFFDD0971DDF}" type="datetime1">
              <a:rPr lang="en-CA" smtClean="0"/>
              <a:t>2018-08-14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74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51E1-3495-41CD-9A9D-BD2299BDCF07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73044" y="1587874"/>
            <a:ext cx="9699336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A compact injection-locked UV laser system for quantum information processing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0712" y="4611273"/>
            <a:ext cx="9144000" cy="713153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Nikolay Videnov</a:t>
            </a:r>
          </a:p>
          <a:p>
            <a:r>
              <a:rPr lang="en-CA" sz="2000" dirty="0"/>
              <a:t>Quantum Information with Trapped Ions (QITI) Group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76" y="5960225"/>
            <a:ext cx="4433272" cy="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CD98-0B8B-402F-AE19-5BE5CEDA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10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0BC25C-5F1C-40BD-8CE5-FBB0121D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29" y="1780971"/>
            <a:ext cx="2675562" cy="4351338"/>
          </a:xfrm>
        </p:spPr>
        <p:txBody>
          <a:bodyPr/>
          <a:lstStyle/>
          <a:p>
            <a:r>
              <a:rPr lang="en-CA" dirty="0" smtClean="0"/>
              <a:t>Machined the design</a:t>
            </a:r>
          </a:p>
          <a:p>
            <a:r>
              <a:rPr lang="en-CA" dirty="0" smtClean="0"/>
              <a:t>Time to test!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29F015-E741-4889-A9C7-B3E0834EB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4211" y="2292291"/>
            <a:ext cx="5030785" cy="2829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4ED0DB-11A7-4272-B978-5D6AA5E6C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3071" y="2292292"/>
            <a:ext cx="5030786" cy="28298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4594F-53F6-4E08-926F-9856CECDD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9" y="3684284"/>
            <a:ext cx="4557304" cy="2563483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478159F9-5F6C-498B-A11E-BCA44183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29" y="339950"/>
            <a:ext cx="10515600" cy="1325563"/>
          </a:xfrm>
        </p:spPr>
        <p:txBody>
          <a:bodyPr/>
          <a:lstStyle/>
          <a:p>
            <a:r>
              <a:rPr lang="en-CA" dirty="0" smtClean="0"/>
              <a:t>Laser Enclosure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977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AC94-E5BA-4D40-BD86-C498D576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Climate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F9CD9-1814-4E13-99AA-C3DE3E61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2717" cy="4351338"/>
          </a:xfrm>
        </p:spPr>
        <p:txBody>
          <a:bodyPr/>
          <a:lstStyle/>
          <a:p>
            <a:r>
              <a:rPr lang="en-CA" dirty="0"/>
              <a:t>There’s a leak!</a:t>
            </a:r>
          </a:p>
          <a:p>
            <a:r>
              <a:rPr lang="en-CA" dirty="0"/>
              <a:t>Make a blank and seal the D-sub connector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02E44-AD70-45D4-B638-636D0C19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79DA0-14B5-4956-A4E5-641D394C4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0" y="3075659"/>
            <a:ext cx="4708316" cy="3501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76588-2589-47AE-89C5-BE703F7EE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2019"/>
          <a:stretch/>
        </p:blipFill>
        <p:spPr>
          <a:xfrm rot="5400000">
            <a:off x="5455450" y="1456648"/>
            <a:ext cx="6310299" cy="39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5C51-C921-4A26-B191-F7EB51AC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fix 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7B9A-9D78-41DD-9D65-511C1AE1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2847" cy="4351338"/>
          </a:xfrm>
        </p:spPr>
        <p:txBody>
          <a:bodyPr/>
          <a:lstStyle/>
          <a:p>
            <a:r>
              <a:rPr lang="en-CA" dirty="0"/>
              <a:t>5 minute epoxy</a:t>
            </a:r>
          </a:p>
          <a:p>
            <a:r>
              <a:rPr lang="en-CA" dirty="0"/>
              <a:t>A measurable improvement!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2F14-6596-4D57-9B0C-43B932A8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CDF9E-27F9-481B-A430-695DFE2C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4008"/>
          <a:stretch/>
        </p:blipFill>
        <p:spPr>
          <a:xfrm rot="5400000">
            <a:off x="6723422" y="1500187"/>
            <a:ext cx="4972690" cy="385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DB800-E829-4C29-947A-98F5C2383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0" y="3075659"/>
            <a:ext cx="4708316" cy="35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A149-D94E-4787-A369-7A4C382B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99" y="580882"/>
            <a:ext cx="10515600" cy="1325563"/>
          </a:xfrm>
        </p:spPr>
        <p:txBody>
          <a:bodyPr/>
          <a:lstStyle/>
          <a:p>
            <a:r>
              <a:rPr lang="en-CA" dirty="0"/>
              <a:t>Putting it all together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DDAAB9-2874-4639-A73B-F78B63F73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2"/>
          <a:stretch/>
        </p:blipFill>
        <p:spPr>
          <a:xfrm rot="5400000">
            <a:off x="3824482" y="2373880"/>
            <a:ext cx="5374495" cy="26720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AD73E-B543-4161-AC5F-968BA698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37E5-A60A-4AB2-883E-E5A3C871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3" t="11574" r="4049"/>
          <a:stretch/>
        </p:blipFill>
        <p:spPr>
          <a:xfrm rot="16200000">
            <a:off x="7791097" y="3502627"/>
            <a:ext cx="3032234" cy="2675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97DB9-0DCC-4513-808E-DBD0DB42D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91" y="1022680"/>
            <a:ext cx="2672097" cy="22237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492E0F-863A-4B77-BFC9-90BCD91664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6222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Machined diode holder and enclosure</a:t>
            </a:r>
          </a:p>
          <a:p>
            <a:r>
              <a:rPr lang="en-CA" dirty="0"/>
              <a:t>Compact collimation</a:t>
            </a:r>
          </a:p>
          <a:p>
            <a:r>
              <a:rPr lang="en-CA" dirty="0"/>
              <a:t>Water-cooling</a:t>
            </a:r>
          </a:p>
          <a:p>
            <a:r>
              <a:rPr lang="en-CA" dirty="0"/>
              <a:t>Constant current controller</a:t>
            </a:r>
          </a:p>
        </p:txBody>
      </p:sp>
    </p:spTree>
    <p:extLst>
      <p:ext uri="{BB962C8B-B14F-4D97-AF65-F5344CB8AC3E}">
        <p14:creationId xmlns:p14="http://schemas.microsoft.com/office/powerpoint/2010/main" val="22357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503E2A-9D04-4C0D-AF5E-3798B3BFFD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6" y="525602"/>
            <a:ext cx="10690328" cy="6013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9C1C1-665F-4D6D-9B40-709B6376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27" y="-343694"/>
            <a:ext cx="10515600" cy="1325563"/>
          </a:xfrm>
        </p:spPr>
        <p:txBody>
          <a:bodyPr/>
          <a:lstStyle/>
          <a:p>
            <a:r>
              <a:rPr lang="en-CA" dirty="0"/>
              <a:t>Experimental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45B19-2F04-4118-830D-DABB190B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37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0310-7B20-4137-8898-29E46D55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02" y="1111711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007E5-B03A-4365-B511-0703F9D1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15</a:t>
            </a:fld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E6D9-35B0-4E16-98B7-00800A116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2437274"/>
            <a:ext cx="3487220" cy="2181296"/>
          </a:xfrm>
        </p:spPr>
        <p:txBody>
          <a:bodyPr/>
          <a:lstStyle/>
          <a:p>
            <a:r>
              <a:rPr lang="en-CA" dirty="0"/>
              <a:t>Same slope from the datasheet</a:t>
            </a:r>
          </a:p>
          <a:p>
            <a:r>
              <a:rPr lang="en-CA" dirty="0"/>
              <a:t>Effective cooling</a:t>
            </a:r>
          </a:p>
          <a:p>
            <a:r>
              <a:rPr lang="en-CA" dirty="0"/>
              <a:t>Proof of concept</a:t>
            </a:r>
          </a:p>
          <a:p>
            <a:endParaRPr lang="en-CA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93D251C-58EF-463D-A678-9953A5F0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9" y="667820"/>
            <a:ext cx="7206882" cy="53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EFBF-1F54-47B4-87FD-A9AB1900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365"/>
            <a:ext cx="10515600" cy="1325563"/>
          </a:xfrm>
        </p:spPr>
        <p:txBody>
          <a:bodyPr/>
          <a:lstStyle/>
          <a:p>
            <a:r>
              <a:rPr lang="en-CA" dirty="0"/>
              <a:t>Conclusion/Outlook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A453-F1FC-4743-80B7-AD91B1640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6712" cy="4351338"/>
          </a:xfrm>
        </p:spPr>
        <p:txBody>
          <a:bodyPr/>
          <a:lstStyle/>
          <a:p>
            <a:endParaRPr lang="en-CA" dirty="0"/>
          </a:p>
          <a:p>
            <a:r>
              <a:rPr lang="en-CA" dirty="0"/>
              <a:t>Injection locking is an excellent way to amplify laser power</a:t>
            </a:r>
          </a:p>
          <a:p>
            <a:r>
              <a:rPr lang="en-CA" dirty="0"/>
              <a:t>The challenges of injection locking can be tackled effectively with this design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587D-C06E-4993-9957-4861FC5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7BF99-5976-4BDF-ADD2-8A2E27A8BB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5"/>
          <a:stretch/>
        </p:blipFill>
        <p:spPr>
          <a:xfrm rot="5400000">
            <a:off x="6106963" y="781594"/>
            <a:ext cx="6107841" cy="50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77597" y="3276601"/>
            <a:ext cx="9190403" cy="3581401"/>
          </a:xfrm>
          <a:prstGeom prst="rect">
            <a:avLst/>
          </a:prstGeom>
          <a:solidFill>
            <a:srgbClr val="F0F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9" y="-27384"/>
            <a:ext cx="9190403" cy="3608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03214"/>
            <a:ext cx="3276600" cy="559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9400" y="-76200"/>
            <a:ext cx="7162800" cy="907941"/>
          </a:xfrm>
          <a:prstGeom prst="rect">
            <a:avLst/>
          </a:prstGeom>
          <a:solidFill>
            <a:srgbClr val="F8F8F6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</a:rPr>
              <a:t>Quantum Information with Trapped Ions (QITI)</a:t>
            </a:r>
          </a:p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research.iqc.uwaterloo.ca/</a:t>
            </a:r>
            <a:r>
              <a:rPr lang="en-US" sz="2400" dirty="0" err="1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qiti</a:t>
            </a: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/</a:t>
            </a:r>
            <a:endParaRPr lang="en-US" sz="2400" b="1" dirty="0">
              <a:solidFill>
                <a:prstClr val="black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899096" y="3446801"/>
            <a:ext cx="1133475" cy="2212305"/>
            <a:chOff x="-38131" y="4010991"/>
            <a:chExt cx="1133475" cy="22123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131" y="4010991"/>
              <a:ext cx="1133475" cy="151447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1508" y="5700076"/>
              <a:ext cx="931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Roland</a:t>
              </a:r>
              <a:b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</a:b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Hablützel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61278" y="3451750"/>
            <a:ext cx="3680775" cy="2784683"/>
            <a:chOff x="1828800" y="3429000"/>
            <a:chExt cx="3680775" cy="2784683"/>
          </a:xfrm>
        </p:grpSpPr>
        <p:grpSp>
          <p:nvGrpSpPr>
            <p:cNvPr id="22" name="Group 21"/>
            <p:cNvGrpSpPr/>
            <p:nvPr/>
          </p:nvGrpSpPr>
          <p:grpSpPr>
            <a:xfrm>
              <a:off x="1828800" y="3429000"/>
              <a:ext cx="3680775" cy="2415064"/>
              <a:chOff x="161925" y="3636842"/>
              <a:chExt cx="3680775" cy="241506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25" y="3636842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5575" y="3642491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225" y="3636842"/>
                <a:ext cx="1133475" cy="151447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61925" y="5313242"/>
                <a:ext cx="11622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Chung-You (Gilbert)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Shih 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438612" y="5372697"/>
                <a:ext cx="11304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Nikhil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Kotibhaskar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46009" y="5334225"/>
                <a:ext cx="10599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Sainath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/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Motlakunta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072358" y="5905906"/>
              <a:ext cx="2937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G R A D U A T E   S T U D E N T S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305268" y="5918522"/>
            <a:ext cx="2592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400" dirty="0">
                <a:solidFill>
                  <a:srgbClr val="800000"/>
                </a:solidFill>
                <a:latin typeface="Arial" charset="0"/>
              </a:rPr>
              <a:t>U N D E R G R A D U A T E 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617352" y="3429000"/>
            <a:ext cx="1903042" cy="2800310"/>
            <a:chOff x="307374" y="3429000"/>
            <a:chExt cx="1903042" cy="2800310"/>
          </a:xfrm>
        </p:grpSpPr>
        <p:sp>
          <p:nvSpPr>
            <p:cNvPr id="27" name="TextBox 26"/>
            <p:cNvSpPr txBox="1"/>
            <p:nvPr/>
          </p:nvSpPr>
          <p:spPr>
            <a:xfrm>
              <a:off x="679419" y="5921533"/>
              <a:ext cx="1530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P O S T D O C S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07374" y="3429000"/>
              <a:ext cx="1180421" cy="2300122"/>
              <a:chOff x="307374" y="3429000"/>
              <a:chExt cx="1180421" cy="230012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55545" y="5205902"/>
                <a:ext cx="98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Fereshteh</a:t>
                </a: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/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Rajabi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374" y="3429000"/>
                <a:ext cx="1180421" cy="1514475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79" y="3446801"/>
            <a:ext cx="1163442" cy="155125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193684" y="5149133"/>
            <a:ext cx="81599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Yi Hong</a:t>
            </a:r>
          </a:p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Teoh</a:t>
            </a:r>
            <a:b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</a:b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0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1E80-1981-4702-8F4A-EC575984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1C13-B90B-4B56-A8AF-74F0027E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18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2ACD2-D536-4EE1-8E10-D854E5C9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68" y="2476330"/>
            <a:ext cx="3756461" cy="103145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202A0E-10B6-4049-8663-EA6E283E3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5622"/>
            <a:ext cx="4259316" cy="78043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2D0C80-21B4-4844-8814-F942D05F5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6" y="2454395"/>
            <a:ext cx="4610743" cy="933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30ABA2-41EE-4B33-AADA-7C7EBB748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" y="3387975"/>
            <a:ext cx="457263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23C15-6725-446D-9928-122B2E79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19</a:t>
            </a:fld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FEBA5-39B4-4411-A560-ABF31DA2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5031"/>
            <a:ext cx="6087970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FD52A-D7AF-48C4-95EA-5863B818A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" y="834766"/>
            <a:ext cx="666843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BAA18-0A02-4B32-936C-ED5B047D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2084582"/>
            <a:ext cx="3305636" cy="857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5D92EF-5562-4592-9C42-27BF19430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3311209"/>
            <a:ext cx="3505689" cy="1181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F83C7-58FE-4BAB-9CE9-01CB32AA7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4663099"/>
            <a:ext cx="6039693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7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F29B-8915-4782-89AF-937EEC11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28" y="285036"/>
            <a:ext cx="10515600" cy="1325563"/>
          </a:xfrm>
        </p:spPr>
        <p:txBody>
          <a:bodyPr/>
          <a:lstStyle/>
          <a:p>
            <a:r>
              <a:rPr lang="en-CA" dirty="0"/>
              <a:t>UV 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EA15-338A-4375-AFD6-E53E5AC8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28" y="1443885"/>
            <a:ext cx="3218895" cy="4351338"/>
          </a:xfrm>
        </p:spPr>
        <p:txBody>
          <a:bodyPr/>
          <a:lstStyle/>
          <a:p>
            <a:r>
              <a:rPr lang="en-CA" dirty="0"/>
              <a:t>Uses</a:t>
            </a:r>
          </a:p>
          <a:p>
            <a:pPr lvl="1"/>
            <a:r>
              <a:rPr lang="en-CA" dirty="0"/>
              <a:t>Micro lithography</a:t>
            </a:r>
          </a:p>
          <a:p>
            <a:pPr lvl="1"/>
            <a:r>
              <a:rPr lang="en-CA" dirty="0"/>
              <a:t>Laser ablation</a:t>
            </a:r>
          </a:p>
          <a:p>
            <a:pPr lvl="1"/>
            <a:r>
              <a:rPr lang="en-CA" dirty="0"/>
              <a:t>Trapped ions</a:t>
            </a:r>
          </a:p>
          <a:p>
            <a:pPr lvl="1"/>
            <a:endParaRPr lang="en-CA" dirty="0"/>
          </a:p>
          <a:p>
            <a:r>
              <a:rPr lang="en-CA" dirty="0"/>
              <a:t>Getting UV light</a:t>
            </a:r>
          </a:p>
          <a:p>
            <a:pPr lvl="1"/>
            <a:r>
              <a:rPr lang="en-CA" dirty="0"/>
              <a:t>Frequency doubling </a:t>
            </a:r>
            <a:r>
              <a:rPr lang="en-CA" dirty="0" err="1"/>
              <a:t>Ti:sapph</a:t>
            </a:r>
            <a:endParaRPr lang="en-CA" dirty="0"/>
          </a:p>
          <a:p>
            <a:pPr lvl="1"/>
            <a:r>
              <a:rPr lang="en-CA" dirty="0"/>
              <a:t>ECDL  laser</a:t>
            </a:r>
          </a:p>
          <a:p>
            <a:pPr lvl="1"/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8B2699-580A-476C-8546-12420DB0B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3337150" y="1308917"/>
            <a:ext cx="8647706" cy="42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6D4E-C6C4-4CA5-9469-50786E9A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20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9A935-448F-4F68-9548-E37CFCA3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28" y="1382405"/>
            <a:ext cx="5195472" cy="40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7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E4AE-BF90-4251-A512-F2211282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7361-9C99-4318-AC14-FBFA66F3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3592" cy="4351338"/>
          </a:xfrm>
        </p:spPr>
        <p:txBody>
          <a:bodyPr/>
          <a:lstStyle/>
          <a:p>
            <a:r>
              <a:rPr lang="en-CA" dirty="0"/>
              <a:t>Cavity laser</a:t>
            </a:r>
          </a:p>
          <a:p>
            <a:pPr lvl="1"/>
            <a:r>
              <a:rPr lang="en-CA" dirty="0"/>
              <a:t>Gain medium electronically pumped</a:t>
            </a:r>
          </a:p>
          <a:p>
            <a:pPr lvl="1"/>
            <a:r>
              <a:rPr lang="en-CA" dirty="0"/>
              <a:t>Saturation occurs forcing lasing</a:t>
            </a:r>
          </a:p>
          <a:p>
            <a:r>
              <a:rPr lang="en-CA" dirty="0"/>
              <a:t>Injection locking</a:t>
            </a:r>
          </a:p>
          <a:p>
            <a:pPr lvl="1"/>
            <a:r>
              <a:rPr lang="en-CA" dirty="0"/>
              <a:t>Inject seed signal</a:t>
            </a:r>
          </a:p>
          <a:p>
            <a:pPr lvl="1"/>
            <a:r>
              <a:rPr lang="en-CA" dirty="0"/>
              <a:t>Above threshold power is diverted into injected </a:t>
            </a:r>
            <a:r>
              <a:rPr lang="en-CA" dirty="0" err="1"/>
              <a:t>singal</a:t>
            </a:r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CE24-40B7-4EFC-853E-3A1C4732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9D704-D15A-4844-A1D4-9DC44E05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10" y="152461"/>
            <a:ext cx="3393593" cy="1673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089A1-AC0F-4BED-8AD6-E3033C6D9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2045275"/>
            <a:ext cx="3393594" cy="2008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9C9EA-7A9E-4E6D-8C95-2C316FC85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4336367"/>
            <a:ext cx="4742542" cy="22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Physically realizing 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EA96B7-2422-4089-9AC9-CA185513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27630" cy="4351338"/>
          </a:xfrm>
        </p:spPr>
        <p:txBody>
          <a:bodyPr/>
          <a:lstStyle/>
          <a:p>
            <a:r>
              <a:rPr lang="en-CA" dirty="0"/>
              <a:t>Need a few </a:t>
            </a:r>
            <a:r>
              <a:rPr lang="en-CA" dirty="0" err="1"/>
              <a:t>mW</a:t>
            </a:r>
            <a:r>
              <a:rPr lang="en-CA" dirty="0"/>
              <a:t> from a seed laser</a:t>
            </a:r>
          </a:p>
          <a:p>
            <a:r>
              <a:rPr lang="en-CA" dirty="0"/>
              <a:t>Faraday isolator</a:t>
            </a:r>
          </a:p>
          <a:p>
            <a:r>
              <a:rPr lang="en-CA" dirty="0"/>
              <a:t>Slave laser diode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01188D8-6FFC-4DAA-A204-83791C37D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47" y="1690688"/>
            <a:ext cx="6710591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CBFBC7-DB24-4D76-88F0-2E391C715DA1}"/>
              </a:ext>
            </a:extLst>
          </p:cNvPr>
          <p:cNvSpPr txBox="1"/>
          <p:nvPr/>
        </p:nvSpPr>
        <p:spPr>
          <a:xfrm>
            <a:off x="5143619" y="6176963"/>
            <a:ext cx="5251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T. </a:t>
            </a:r>
            <a:r>
              <a:rPr lang="en-CA" sz="1600" dirty="0" err="1"/>
              <a:t>Hosoya</a:t>
            </a:r>
            <a:r>
              <a:rPr lang="en-CA" sz="1600" dirty="0"/>
              <a:t> et al., Review of Scientific Instruments 86, 2015</a:t>
            </a:r>
          </a:p>
        </p:txBody>
      </p:sp>
    </p:spTree>
    <p:extLst>
      <p:ext uri="{BB962C8B-B14F-4D97-AF65-F5344CB8AC3E}">
        <p14:creationId xmlns:p14="http://schemas.microsoft.com/office/powerpoint/2010/main" val="24771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Diode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32CC-5E07-4E93-AB03-648B482E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Locking only happens around the free running oscillation frequency of the diode. </a:t>
            </a:r>
          </a:p>
          <a:p>
            <a:r>
              <a:rPr lang="en-CA" dirty="0"/>
              <a:t>Need a laser diode around 369nm</a:t>
            </a:r>
          </a:p>
          <a:p>
            <a:r>
              <a:rPr lang="en-CA" dirty="0"/>
              <a:t>The closest commercially available diode can be frequency selected to ~371nm*</a:t>
            </a:r>
          </a:p>
          <a:p>
            <a:pPr lvl="1"/>
            <a:r>
              <a:rPr lang="en-CA" dirty="0"/>
              <a:t>Cool to 369nm?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DD7A-2F9D-4AAC-B571-125384C77A0A}"/>
              </a:ext>
            </a:extLst>
          </p:cNvPr>
          <p:cNvSpPr txBox="1"/>
          <p:nvPr/>
        </p:nvSpPr>
        <p:spPr>
          <a:xfrm>
            <a:off x="463240" y="6389965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*Nichia NDU4116 (370-380nm)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5C30D-41A2-4B92-9BEE-3B9A104CA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8" r="28390"/>
          <a:stretch/>
        </p:blipFill>
        <p:spPr>
          <a:xfrm>
            <a:off x="6435604" y="164345"/>
            <a:ext cx="4832104" cy="6012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D4558-0860-477D-A0A6-2169283BE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4" r="28749"/>
          <a:stretch/>
        </p:blipFill>
        <p:spPr>
          <a:xfrm>
            <a:off x="6435604" y="136525"/>
            <a:ext cx="4898484" cy="6040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D1D9F2-6043-43E7-8C24-7E88CC89C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16" y="1253801"/>
            <a:ext cx="4898484" cy="380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E699ED-C6A0-4A54-B3C2-4E26476A1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465" y="1359154"/>
            <a:ext cx="5549838" cy="36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3081-F227-48B4-BFA0-03432AA4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CA" dirty="0"/>
              <a:t>Cooling Laser Diode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5A8E-D582-44A8-B295-23A13CEA1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3862"/>
            <a:ext cx="4665325" cy="4351338"/>
          </a:xfrm>
        </p:spPr>
        <p:txBody>
          <a:bodyPr/>
          <a:lstStyle/>
          <a:p>
            <a:r>
              <a:rPr lang="en-CA" dirty="0"/>
              <a:t>40°C below lab temperature</a:t>
            </a:r>
          </a:p>
          <a:p>
            <a:pPr lvl="1"/>
            <a:r>
              <a:rPr lang="en-CA" dirty="0"/>
              <a:t>Achievable with Thermoelectric Coolers (Peltier elements)</a:t>
            </a:r>
          </a:p>
          <a:p>
            <a:pPr lvl="1"/>
            <a:r>
              <a:rPr lang="en-CA" dirty="0"/>
              <a:t>A few heat load calculations later we pick a pair of TECs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A5FE0-6473-464E-B95F-C6B8B78F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F3109-2A06-4CB0-BB51-9B35F10A4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7220"/>
          <a:stretch/>
        </p:blipFill>
        <p:spPr>
          <a:xfrm>
            <a:off x="6405837" y="374195"/>
            <a:ext cx="4855496" cy="3305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2F214-A938-4893-AD7E-E0B32E6A3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839451"/>
            <a:ext cx="10659963" cy="3029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7157CB-9956-40BC-96C8-B17D6FF55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4" y="4750755"/>
            <a:ext cx="9716856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F3A0D1-9744-4985-B684-7B2C31A17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40" y="4807913"/>
            <a:ext cx="105265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A1F18A-DCD2-43D5-8356-F9E7DB12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0" r="32316"/>
          <a:stretch/>
        </p:blipFill>
        <p:spPr>
          <a:xfrm rot="5400000">
            <a:off x="4092539" y="892177"/>
            <a:ext cx="4006921" cy="50736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24E1-A1DA-494F-961F-484757FF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7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31ED-11F3-4FAF-AE58-395ED632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Enclosure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FE43-8C3B-4CDF-963E-296B3BFF2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0236" cy="4351338"/>
          </a:xfrm>
        </p:spPr>
        <p:txBody>
          <a:bodyPr/>
          <a:lstStyle/>
          <a:p>
            <a:r>
              <a:rPr lang="en-CA" dirty="0"/>
              <a:t>Pressurize with dry nitrogen</a:t>
            </a:r>
          </a:p>
          <a:p>
            <a:r>
              <a:rPr lang="en-CA" dirty="0"/>
              <a:t>Feedthroughs</a:t>
            </a:r>
          </a:p>
          <a:p>
            <a:pPr lvl="1"/>
            <a:r>
              <a:rPr lang="en-CA" dirty="0"/>
              <a:t>Optical</a:t>
            </a:r>
          </a:p>
          <a:p>
            <a:pPr lvl="1"/>
            <a:r>
              <a:rPr lang="en-CA" dirty="0"/>
              <a:t>Pressurized air</a:t>
            </a:r>
          </a:p>
          <a:p>
            <a:pPr lvl="1"/>
            <a:r>
              <a:rPr lang="en-CA" dirty="0"/>
              <a:t>electrical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11A4-5676-4817-8228-9980E81B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8</a:t>
            </a:fld>
            <a:endParaRPr lang="en-CA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C6BB1C4-990B-4D04-AA0B-B493B07BAE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r="35448" b="1"/>
          <a:stretch/>
        </p:blipFill>
        <p:spPr>
          <a:xfrm rot="5400000">
            <a:off x="4986528" y="-347472"/>
            <a:ext cx="6858000" cy="75529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60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90BD-8DDA-4615-B42B-56C994D5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4E30-FADB-4D31-8529-E822AB5D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5C16D-042E-46FC-8916-CAC23018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9</a:t>
            </a:fld>
            <a:endParaRPr lang="en-CA"/>
          </a:p>
        </p:txBody>
      </p:sp>
      <p:pic>
        <p:nvPicPr>
          <p:cNvPr id="5" name="Storyboard1">
            <a:hlinkClick r:id="" action="ppaction://media"/>
            <a:extLst>
              <a:ext uri="{FF2B5EF4-FFF2-40B4-BE49-F238E27FC236}">
                <a16:creationId xmlns:a16="http://schemas.microsoft.com/office/drawing/2014/main" id="{C52B7D3F-EF1E-415D-B01D-1D4A8610D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718.2735"/>
                    <p14:bmk name="Bookmark 2" time="2649.005"/>
                    <p14:bmk name="Bookmark 3" time="7416.5428"/>
                    <p14:bmk name="Bookmark 4" time="11401.4609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925" y="0"/>
            <a:ext cx="10850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344</Words>
  <Application>Microsoft Office PowerPoint</Application>
  <PresentationFormat>Widescreen</PresentationFormat>
  <Paragraphs>98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ＭＳ Ｐゴシック</vt:lpstr>
      <vt:lpstr>Arial</vt:lpstr>
      <vt:lpstr>Calibri</vt:lpstr>
      <vt:lpstr>Calibri Light</vt:lpstr>
      <vt:lpstr>Helvetica</vt:lpstr>
      <vt:lpstr>Verdana</vt:lpstr>
      <vt:lpstr>Office Theme</vt:lpstr>
      <vt:lpstr>A compact injection-locked UV laser system for quantum information processing</vt:lpstr>
      <vt:lpstr>UV lasers</vt:lpstr>
      <vt:lpstr>Injection Locking</vt:lpstr>
      <vt:lpstr>Physically realizing Injection Locking</vt:lpstr>
      <vt:lpstr>Diode Selection</vt:lpstr>
      <vt:lpstr>Cooling Laser Diode</vt:lpstr>
      <vt:lpstr>PowerPoint Presentation</vt:lpstr>
      <vt:lpstr>Laser Enclosure</vt:lpstr>
      <vt:lpstr>PowerPoint Presentation</vt:lpstr>
      <vt:lpstr>Laser Enclosure</vt:lpstr>
      <vt:lpstr>Climate Measurement</vt:lpstr>
      <vt:lpstr>A fix all solution</vt:lpstr>
      <vt:lpstr>Putting it all together</vt:lpstr>
      <vt:lpstr>Experimental setup</vt:lpstr>
      <vt:lpstr>Results</vt:lpstr>
      <vt:lpstr>Conclusion/Outlook</vt:lpstr>
      <vt:lpstr>PowerPoint Presentation</vt:lpstr>
      <vt:lpstr>Injection Locking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compact injection-locked UV laser system for quantum information processing</dc:title>
  <dc:creator>Nikolay Nikolaev Videnov</dc:creator>
  <cp:lastModifiedBy>Sainath Motlakunta</cp:lastModifiedBy>
  <cp:revision>9</cp:revision>
  <dcterms:created xsi:type="dcterms:W3CDTF">2018-08-14T17:52:57Z</dcterms:created>
  <dcterms:modified xsi:type="dcterms:W3CDTF">2018-08-14T21:52:09Z</dcterms:modified>
</cp:coreProperties>
</file>